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handoutMasterIdLst>
    <p:handoutMasterId r:id="rId13"/>
  </p:handoutMasterIdLst>
  <p:sldIdLst>
    <p:sldId id="256" r:id="rId2"/>
    <p:sldId id="979" r:id="rId3"/>
    <p:sldId id="1008" r:id="rId4"/>
    <p:sldId id="1009" r:id="rId5"/>
    <p:sldId id="1010" r:id="rId6"/>
    <p:sldId id="1011" r:id="rId7"/>
    <p:sldId id="1012" r:id="rId8"/>
    <p:sldId id="1013" r:id="rId9"/>
    <p:sldId id="968" r:id="rId10"/>
    <p:sldId id="261" r:id="rId11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4"/>
    </p:embeddedFont>
    <p:embeddedFont>
      <p:font typeface="Cambria Math" panose="02040503050406030204" pitchFamily="18" charset="0"/>
      <p:regular r:id="rId15"/>
    </p:embeddedFont>
    <p:embeddedFont>
      <p:font typeface="CMU Typewriter Text" panose="02000609000000000000" pitchFamily="49" charset="0"/>
      <p:regular r:id="rId16"/>
      <p:bold r:id="rId17"/>
      <p:italic r:id="rId18"/>
      <p:boldItalic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Merriweather" pitchFamily="2" charset="77"/>
      <p:regular r:id="rId24"/>
      <p:bold r:id="rId25"/>
      <p:italic r:id="rId26"/>
      <p:boldItalic r:id="rId27"/>
    </p:embeddedFont>
    <p:embeddedFont>
      <p:font typeface="Proxima Nova" panose="02000506030000020004" pitchFamily="2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1115F-6649-AE4E-8F52-9498F415A6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1E43D-D6C0-874B-B2FC-683D2E72A1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3044-577B-D740-BF12-44D14A0F006B}" type="datetimeFigureOut">
              <a:rPr lang="en-US" smtClean="0"/>
              <a:t>8/15/22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5F426-406E-E242-A5BD-DEDE115765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A01AC-2852-B040-B2BC-BAE3B7E279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DCE92-5A80-7541-88D4-02792356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6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e9c6bb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ee9c6bb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a61702d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a61702d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Rotunda">
  <p:cSld name="TITLE_1">
    <p:bg>
      <p:bgPr>
        <a:solidFill>
          <a:srgbClr val="0000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 t="52" b="52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UC">
  <p:cSld name="TITLE_1_1_1">
    <p:bg>
      <p:bgPr>
        <a:solidFill>
          <a:srgbClr val="00000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28000"/>
          </a:blip>
          <a:srcRect b="12388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Brown">
  <p:cSld name="TITLE_1_1_1_1_1_1">
    <p:bg>
      <p:bgPr>
        <a:solidFill>
          <a:srgbClr val="5621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21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53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53232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SECTION_TITLE_AND_DESCRIPTION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357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 (for use with images)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1D4"/>
              </a:buClr>
              <a:buSzPts val="1400"/>
              <a:buNone/>
              <a:defRPr sz="1400" i="0" u="none" strike="noStrike" cap="none">
                <a:solidFill>
                  <a:srgbClr val="84B1D4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 type="blank">
  <p:cSld name="BLANK">
    <p:bg>
      <p:bgPr>
        <a:solidFill>
          <a:srgbClr val="56210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0" y="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0" y="453690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2926" y="1562325"/>
            <a:ext cx="6023649" cy="16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351B17-C171-5242-8C58-092CD963ACE0}"/>
              </a:ext>
            </a:extLst>
          </p:cNvPr>
          <p:cNvSpPr/>
          <p:nvPr userDrawn="1"/>
        </p:nvSpPr>
        <p:spPr>
          <a:xfrm>
            <a:off x="116238" y="4579749"/>
            <a:ext cx="8961895" cy="482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Tahoma" panose="020B060403050404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86A2D-D215-4B40-956F-36900A2A66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254832" y="0"/>
            <a:ext cx="3880262" cy="5143500"/>
          </a:xfrm>
          <a:prstGeom prst="chevron">
            <a:avLst/>
          </a:prstGeom>
        </p:spPr>
        <p:txBody>
          <a:bodyPr/>
          <a:lstStyle>
            <a:lvl1pPr marL="0" indent="0">
              <a:buNone/>
              <a:defRPr sz="900"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78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85206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 rot="10800000" flipH="1">
            <a:off x="329100" y="5645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"/>
          <p:cNvSpPr txBox="1"/>
          <p:nvPr/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7725" y="175750"/>
            <a:ext cx="1135048" cy="34973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8" r:id="rId7"/>
    <p:sldLayoutId id="214748366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arrySnyder/RLforInventory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554400" y="1755250"/>
            <a:ext cx="8035200" cy="1100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>
                <a:solidFill>
                  <a:schemeClr val="lt1"/>
                </a:solidFill>
              </a:rPr>
              <a:t>Reinforcement Learning for Inventory Optimization</a:t>
            </a:r>
            <a:endParaRPr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6BDA3-0431-674F-9017-9E29D71CCAE4}"/>
              </a:ext>
            </a:extLst>
          </p:cNvPr>
          <p:cNvSpPr txBox="1"/>
          <p:nvPr/>
        </p:nvSpPr>
        <p:spPr>
          <a:xfrm>
            <a:off x="381639" y="3609485"/>
            <a:ext cx="377859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erriweather" pitchFamily="2" charset="77"/>
              </a:rPr>
              <a:t>Larry Snyder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Professor, Industrial and Systems Engineering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Director, I-DISC</a:t>
            </a:r>
          </a:p>
          <a:p>
            <a:endParaRPr lang="en-US" dirty="0">
              <a:solidFill>
                <a:srgbClr val="FFD94A"/>
              </a:solidFill>
              <a:latin typeface="Proxima Nova"/>
              <a:sym typeface="Proxima Nova"/>
            </a:endParaRP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RL for Operations Summer Bootcamp</a:t>
            </a: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Northwestern University, Aug. 18, 2022</a:t>
            </a:r>
          </a:p>
          <a:p>
            <a:endParaRPr lang="en-US" b="1" dirty="0">
              <a:solidFill>
                <a:schemeClr val="bg1"/>
              </a:solidFill>
              <a:latin typeface="Merriweather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836D-D045-C27D-20D6-193F87438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The Newsvendor Problem as a Multi-Armed Bandit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B3A0B-BF09-CA3E-FB7D-91394FB82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73927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8DC2B9-AB23-993C-47B3-9418B577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Multi-armed bandits (MAB)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DF0D7C6-62DA-FBA2-5152-F6AB1283076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300"/>
                <a:ext cx="5323200" cy="2860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levers we can pull</a:t>
                </a:r>
              </a:p>
              <a:p>
                <a:r>
                  <a:rPr lang="en-US" dirty="0"/>
                  <a:t>Each lever returns a random reward from a stationary distribution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(Different distribution for each lever)</a:t>
                </a:r>
              </a:p>
              <a:p>
                <a:r>
                  <a:rPr lang="en-US" dirty="0"/>
                  <a:t>We don’t know the distributions in advance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Learn by sampling</a:t>
                </a:r>
              </a:p>
              <a:p>
                <a:r>
                  <a:rPr lang="en-US" dirty="0"/>
                  <a:t>Simple way to introduce </a:t>
                </a:r>
                <a:r>
                  <a:rPr lang="en-US" b="1" dirty="0"/>
                  <a:t>exploitation–exploration tradeoff </a:t>
                </a:r>
                <a:r>
                  <a:rPr lang="en-US" dirty="0"/>
                  <a:t>in RL</a:t>
                </a: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DF0D7C6-62DA-FBA2-5152-F6AB12830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300"/>
                <a:ext cx="5323200" cy="286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BD2BB14-0B55-4DA5-304E-4C080932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81" y="1062950"/>
            <a:ext cx="4080019" cy="30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4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736F-5247-6E3F-415B-EE34A6A7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MAB: Choosing an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5B4AA-3857-C946-7F5D-625080CE5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300"/>
            <a:ext cx="6740715" cy="2860200"/>
          </a:xfrm>
        </p:spPr>
        <p:txBody>
          <a:bodyPr/>
          <a:lstStyle/>
          <a:p>
            <a:r>
              <a:rPr lang="en-US" dirty="0"/>
              <a:t>If we knew the reward distributions, it’s simple: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don’t</a:t>
            </a:r>
          </a:p>
          <a:p>
            <a:r>
              <a:rPr lang="en-US" dirty="0"/>
              <a:t>So: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Sometimes </a:t>
            </a:r>
            <a:r>
              <a:rPr lang="en-US" b="1" dirty="0"/>
              <a:t>exploit: </a:t>
            </a:r>
            <a:r>
              <a:rPr lang="en-US" dirty="0"/>
              <a:t>choose (what we think is) the best action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Sometimes </a:t>
            </a:r>
            <a:r>
              <a:rPr lang="en-US" b="1" dirty="0"/>
              <a:t>explore:</a:t>
            </a:r>
            <a:r>
              <a:rPr lang="en-US" dirty="0"/>
              <a:t> choose a non-best action to improve our estimate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DA66F4-6C43-F7C8-4919-B21775B534D3}"/>
                  </a:ext>
                </a:extLst>
              </p:cNvPr>
              <p:cNvSpPr txBox="1"/>
              <p:nvPr/>
            </p:nvSpPr>
            <p:spPr>
              <a:xfrm>
                <a:off x="1940118" y="1853318"/>
                <a:ext cx="5112297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00" dirty="0">
                    <a:solidFill>
                      <a:schemeClr val="accent3">
                        <a:lumMod val="75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Always choose the action with the largest </a:t>
                </a:r>
                <a14:m>
                  <m:oMath xmlns:m="http://schemas.openxmlformats.org/officeDocument/2006/math">
                    <m:r>
                      <a:rPr lang="en-US" sz="1700">
                        <a:solidFill>
                          <a:schemeClr val="accent3">
                            <a:lumMod val="75000"/>
                          </a:schemeClr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rPr>
                      <m:t>𝔼</m:t>
                    </m:r>
                  </m:oMath>
                </a14:m>
                <a:r>
                  <a:rPr lang="en-US" sz="1700" dirty="0">
                    <a:solidFill>
                      <a:schemeClr val="accent3">
                        <a:lumMod val="75000"/>
                      </a:schemeClr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[reward]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DA66F4-6C43-F7C8-4919-B21775B53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118" y="1853318"/>
                <a:ext cx="5112297" cy="353943"/>
              </a:xfrm>
              <a:prstGeom prst="rect">
                <a:avLst/>
              </a:prstGeom>
              <a:blipFill>
                <a:blip r:embed="rId2"/>
                <a:stretch>
                  <a:fillRect l="-743" t="-34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3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B80B2F-AB37-286A-5393-0A5F81B885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-Greedy algorithm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B80B2F-AB37-286A-5393-0A5F81B88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27604-4B1E-D576-2FEE-2AA26E34E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0893" y="4185793"/>
            <a:ext cx="2914650" cy="362214"/>
          </a:xfrm>
        </p:spPr>
        <p:txBody>
          <a:bodyPr/>
          <a:lstStyle/>
          <a:p>
            <a:pPr marL="120650" indent="0" algn="r">
              <a:buNone/>
            </a:pPr>
            <a:r>
              <a:rPr lang="en-US" sz="1200" dirty="0"/>
              <a:t>(Adapted from Sutton and </a:t>
            </a:r>
            <a:r>
              <a:rPr lang="en-US" sz="1200" dirty="0" err="1"/>
              <a:t>Barto</a:t>
            </a:r>
            <a:r>
              <a:rPr lang="en-US" sz="1200" dirty="0"/>
              <a:t> 2018)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99004E7-2383-4E18-F769-A25D8DD8B266}"/>
                  </a:ext>
                </a:extLst>
              </p:cNvPr>
              <p:cNvSpPr/>
              <p:nvPr/>
            </p:nvSpPr>
            <p:spPr>
              <a:xfrm>
                <a:off x="422218" y="1482421"/>
                <a:ext cx="8003325" cy="261605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∀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𝑎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=0,…,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 :</a:t>
                </a:r>
              </a:p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←0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	</a:t>
                </a:r>
                <a:r>
                  <a:rPr lang="en-US" b="0" dirty="0">
                    <a:solidFill>
                      <a:schemeClr val="accent3">
                        <a:lumMod val="50000"/>
                      </a:schemeClr>
                    </a:solidFill>
                    <a:latin typeface="Andale Mono" panose="020B0509000000000004" pitchFamily="49" charset="0"/>
                    <a:sym typeface="Proxima Nova"/>
                  </a:rPr>
                  <a:t># estimate of action value</a:t>
                </a:r>
              </a:p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r>
                  <a:rPr lang="en-US" dirty="0">
                    <a:solidFill>
                      <a:srgbClr val="000000"/>
                    </a:solidFill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←0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Andale Mono" panose="020B0509000000000004" pitchFamily="49" charset="0"/>
                    <a:sym typeface="Proxima Nova"/>
                  </a:rPr>
                  <a:t>	# number of times we tried this action</a:t>
                </a:r>
              </a:p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endParaRPr lang="en-US" dirty="0">
                  <a:solidFill>
                    <a:schemeClr val="accent3">
                      <a:lumMod val="50000"/>
                    </a:schemeClr>
                  </a:solidFill>
                  <a:latin typeface="Andale Mono" panose="020B0509000000000004" pitchFamily="49" charset="0"/>
                  <a:sym typeface="Proxima Nova"/>
                </a:endParaRPr>
              </a:p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=0,…,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 :</a:t>
                </a:r>
              </a:p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Proxima Nova"/>
                        <a:sym typeface="Proxima Nova"/>
                      </a:rPr>
                      <m:t>𝐴</m:t>
                    </m:r>
                    <m:r>
                      <a:rPr lang="en-US">
                        <a:solidFill>
                          <a:srgbClr val="000000"/>
                        </a:solidFill>
                        <a:latin typeface="Proxima Nova"/>
                        <a:sym typeface="Proxima Nova"/>
                      </a:rPr>
                      <m:t>←</m:t>
                    </m:r>
                    <m:d>
                      <m:dPr>
                        <m:begChr m:val="{"/>
                        <m:endChr m:val=""/>
                        <m:ctrlPr>
                          <a:rPr lang="en-US">
                            <a:solidFill>
                              <a:srgbClr val="000000"/>
                            </a:solidFill>
                            <a:latin typeface="Proxima Nova"/>
                            <a:sym typeface="Proxima Nov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>
                                <a:solidFill>
                                  <a:srgbClr val="000000"/>
                                </a:solidFill>
                                <a:latin typeface="Proxima Nova"/>
                                <a:sym typeface="Proxima Nova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Proxima Nova"/>
                                      <a:sym typeface="Proxima Nova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  <m:brk m:alnAt="7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Proxima Nova"/>
                                      <a:sym typeface="Proxima Nova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Proxima Nova"/>
                                      <a:sym typeface="Proxima Nova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 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𝑄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(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𝑎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. 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1−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𝜖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random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action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. 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Proxima Nova"/>
                                  <a:sym typeface="Proxima Nova"/>
                                </a:rPr>
                                <m:t>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	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Andale Mono" panose="020B0509000000000004" pitchFamily="49" charset="0"/>
                    <a:sym typeface="Proxima Nova"/>
                  </a:rPr>
                  <a:t># choose action</a:t>
                </a:r>
                <a:endParaRPr lang="en-US" dirty="0">
                  <a:solidFill>
                    <a:srgbClr val="000000"/>
                  </a:solidFill>
                  <a:latin typeface="Proxima Nova"/>
                  <a:sym typeface="Proxima Nova"/>
                </a:endParaRPr>
              </a:p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𝑅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←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Andale Mono" panose="020B0509000000000004" pitchFamily="49" charset="0"/>
                        <a:sym typeface="Proxima Nova"/>
                      </a:rPr>
                      <m:t>pull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		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Andale Mono" panose="020B0509000000000004" pitchFamily="49" charset="0"/>
                    <a:sym typeface="Proxima Nova"/>
                  </a:rPr>
                  <a:t># “pull” lever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Proxima Nova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Andale Mono" panose="020B0509000000000004" pitchFamily="49" charset="0"/>
                    <a:sym typeface="Proxima Nova"/>
                  </a:rPr>
                  <a:t> and get a reward</a:t>
                </a:r>
                <a:endParaRPr lang="en-US" dirty="0">
                  <a:solidFill>
                    <a:srgbClr val="000000"/>
                  </a:solidFill>
                  <a:latin typeface="Proxima Nova"/>
                  <a:sym typeface="Proxima Nova"/>
                </a:endParaRPr>
              </a:p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	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Andale Mono" panose="020B0509000000000004" pitchFamily="49" charset="0"/>
                    <a:sym typeface="Proxima Nova"/>
                  </a:rPr>
                  <a:t># update count for this action</a:t>
                </a:r>
              </a:p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Andale Mono" panose="020B0509000000000004" pitchFamily="49" charset="0"/>
                    <a:sym typeface="Proxima Nova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𝑄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𝑄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Proxima Nova"/>
                      </a:rPr>
                      <m:t>+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)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Proxima Nova"/>
                    <a:sym typeface="Proxima Nova"/>
                  </a:rPr>
                  <a:t>	</a:t>
                </a:r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Andale Mono" panose="020B0509000000000004" pitchFamily="49" charset="0"/>
                    <a:sym typeface="Proxima Nova"/>
                  </a:rPr>
                  <a:t># update value estimate for this action</a:t>
                </a:r>
                <a:endParaRPr lang="en-US" dirty="0">
                  <a:solidFill>
                    <a:srgbClr val="000000"/>
                  </a:solidFill>
                  <a:latin typeface="Proxima Nova"/>
                  <a:sym typeface="Proxima Nova"/>
                </a:endParaRPr>
              </a:p>
              <a:p>
                <a:pPr>
                  <a:tabLst>
                    <a:tab pos="227013" algn="l"/>
                    <a:tab pos="455613" algn="l"/>
                    <a:tab pos="682625" algn="l"/>
                    <a:tab pos="1366838" algn="l"/>
                    <a:tab pos="3198813" algn="l"/>
                  </a:tabLst>
                </a:pPr>
                <a:endParaRPr lang="en-US" dirty="0">
                  <a:solidFill>
                    <a:srgbClr val="000000"/>
                  </a:solidFill>
                  <a:latin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99004E7-2383-4E18-F769-A25D8DD8B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18" y="1482421"/>
                <a:ext cx="8003325" cy="2616050"/>
              </a:xfrm>
              <a:prstGeom prst="roundRect">
                <a:avLst/>
              </a:prstGeom>
              <a:blipFill>
                <a:blip r:embed="rId3"/>
                <a:stretch>
                  <a:fillRect l="-948" b="-24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637E6005-1F9C-08DD-A81A-03DCE2284360}"/>
              </a:ext>
            </a:extLst>
          </p:cNvPr>
          <p:cNvSpPr/>
          <p:nvPr/>
        </p:nvSpPr>
        <p:spPr>
          <a:xfrm rot="5400000">
            <a:off x="2344390" y="3328366"/>
            <a:ext cx="95448" cy="1766965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4AC34D95-CF62-7325-187C-CC0FA3A66C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789" y="4231592"/>
                <a:ext cx="2914650" cy="362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65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Proxima Nova"/>
                  <a:buChar char="●"/>
                  <a:defRPr sz="1700" b="0" i="0" u="none" strike="noStrike" cap="non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1pPr>
                <a:lvl2pPr marL="914400" marR="0" lvl="1" indent="-3238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Proxima Nova"/>
                  <a:buChar char="○"/>
                  <a:defRPr sz="1500" b="0" i="0" u="none" strike="noStrike" cap="non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2pPr>
                <a:lvl3pPr marL="1371600" marR="0" lvl="2" indent="-3111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Proxima Nova"/>
                  <a:buChar char="■"/>
                  <a:defRPr sz="1300" b="0" i="0" u="none" strike="noStrike" cap="non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Proxima Nova"/>
                  <a:buChar char="●"/>
                  <a:defRPr sz="1200" b="0" i="0" u="none" strike="noStrike" cap="non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Proxima Nova"/>
                  <a:buChar char="○"/>
                  <a:defRPr sz="1200" b="0" i="0" u="none" strike="noStrike" cap="non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Proxima Nova"/>
                  <a:buChar char="■"/>
                  <a:defRPr sz="1200" b="0" i="0" u="none" strike="noStrike" cap="non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Proxima Nova"/>
                  <a:buChar char="●"/>
                  <a:defRPr sz="1200" b="0" i="0" u="none" strike="noStrike" cap="non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Proxima Nova"/>
                  <a:buChar char="○"/>
                  <a:defRPr sz="1200" b="0" i="0" u="none" strike="noStrike" cap="non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000000"/>
                  </a:buClr>
                  <a:buSzPts val="1200"/>
                  <a:buFont typeface="Proxima Nova"/>
                  <a:buChar char="■"/>
                  <a:defRPr sz="1200" b="0" i="0" u="none" strike="noStrike" cap="none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defRPr>
                </a:lvl9pPr>
              </a:lstStyle>
              <a:p>
                <a:pPr marL="120650" indent="0" algn="ctr">
                  <a:buFont typeface="Proxima Nova"/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= average reward observed for this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>
                  <a:solidFill>
                    <a:srgbClr val="C00000"/>
                  </a:solidFill>
                </a:endParaRPr>
              </a:p>
              <a:p>
                <a:pPr marL="120650" indent="0" algn="ctr">
                  <a:buFont typeface="Proxima Nova"/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(but faster to calculate)</a:t>
                </a:r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4AC34D95-CF62-7325-187C-CC0FA3A66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89" y="4231592"/>
                <a:ext cx="2914650" cy="362214"/>
              </a:xfrm>
              <a:prstGeom prst="rect">
                <a:avLst/>
              </a:prstGeom>
              <a:blipFill>
                <a:blip r:embed="rId4"/>
                <a:stretch>
                  <a:fillRect b="-6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54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B216-BBEA-8853-6A92-73178B4D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6652436" cy="572700"/>
          </a:xfrm>
        </p:spPr>
        <p:txBody>
          <a:bodyPr/>
          <a:lstStyle/>
          <a:p>
            <a:r>
              <a:rPr lang="en-US" dirty="0"/>
              <a:t>The newsvendor problem as an MAB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3BA8FA-29D5-ED1A-93BD-45539E6784B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300"/>
                <a:ext cx="4586871" cy="2860200"/>
              </a:xfrm>
            </p:spPr>
            <p:txBody>
              <a:bodyPr/>
              <a:lstStyle/>
              <a:p>
                <a:r>
                  <a:rPr lang="en-US" dirty="0"/>
                  <a:t>Each order quantity we choose on a given day yields a random cost from a stationary distribution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We haven’t computed this distribution explicitly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But we know how to generate random variates from it: first generate 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Poisson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 random variate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then calculate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3BA8FA-29D5-ED1A-93BD-45539E678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300"/>
                <a:ext cx="4586871" cy="286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282187-C77A-48AA-7221-A82B20EED313}"/>
                  </a:ext>
                </a:extLst>
              </p:cNvPr>
              <p:cNvSpPr txBox="1"/>
              <p:nvPr/>
            </p:nvSpPr>
            <p:spPr>
              <a:xfrm>
                <a:off x="1346155" y="4068422"/>
                <a:ext cx="30567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282187-C77A-48AA-7221-A82B20EE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155" y="4068422"/>
                <a:ext cx="3056799" cy="246221"/>
              </a:xfrm>
              <a:prstGeom prst="rect">
                <a:avLst/>
              </a:prstGeom>
              <a:blipFill>
                <a:blip r:embed="rId3"/>
                <a:stretch>
                  <a:fillRect l="-124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720CD6C-635A-22A0-9397-6125CDDC07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" t="8828" r="7254" b="361"/>
          <a:stretch/>
        </p:blipFill>
        <p:spPr>
          <a:xfrm>
            <a:off x="5021036" y="1354278"/>
            <a:ext cx="3976007" cy="30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94A4-2ABC-D35D-2257-E5A41C90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6252386" cy="572700"/>
          </a:xfrm>
        </p:spPr>
        <p:txBody>
          <a:bodyPr/>
          <a:lstStyle/>
          <a:p>
            <a:r>
              <a:rPr lang="en-US" dirty="0"/>
              <a:t>The newsvendor problem as an MAB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66A84-98C1-0151-563B-17D613AD4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4497064" cy="2860200"/>
          </a:xfrm>
        </p:spPr>
        <p:txBody>
          <a:bodyPr/>
          <a:lstStyle/>
          <a:p>
            <a:r>
              <a:rPr lang="en-US" dirty="0"/>
              <a:t>To stay consistent with MAB/RL terminology, we’ll use </a:t>
            </a:r>
            <a:r>
              <a:rPr lang="en-US" b="1" dirty="0"/>
              <a:t>rewards</a:t>
            </a:r>
            <a:r>
              <a:rPr lang="en-US" dirty="0"/>
              <a:t> instead of costs: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it’s straightforward to model the newsvendor problem as an MAB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E63FE0-BF01-11A6-C117-A5FE8217C7D7}"/>
                  </a:ext>
                </a:extLst>
              </p:cNvPr>
              <p:cNvSpPr txBox="1"/>
              <p:nvPr/>
            </p:nvSpPr>
            <p:spPr>
              <a:xfrm>
                <a:off x="1787027" y="2448639"/>
                <a:ext cx="17435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E63FE0-BF01-11A6-C117-A5FE8217C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027" y="2448639"/>
                <a:ext cx="1743554" cy="246221"/>
              </a:xfrm>
              <a:prstGeom prst="rect">
                <a:avLst/>
              </a:prstGeom>
              <a:blipFill>
                <a:blip r:embed="rId2"/>
                <a:stretch>
                  <a:fillRect l="-725" r="-3623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F6920AB-0B05-09F5-F064-C1117ECD1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8" r="6956"/>
          <a:stretch/>
        </p:blipFill>
        <p:spPr>
          <a:xfrm>
            <a:off x="4974783" y="1417395"/>
            <a:ext cx="4022260" cy="29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26F4-DDAA-717F-E9DE-970FD3D3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E9F94-0ACF-E773-F764-5D086B70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299"/>
            <a:ext cx="6603451" cy="3606421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github.com/LarrySnyder/RLforInventory</a:t>
            </a:r>
            <a:endParaRPr lang="en-US" dirty="0"/>
          </a:p>
          <a:p>
            <a:r>
              <a:rPr lang="en-US" dirty="0"/>
              <a:t>Click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notebooks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1: NV as </a:t>
            </a:r>
            <a:r>
              <a:rPr lang="en-US" dirty="0" err="1">
                <a:solidFill>
                  <a:srgbClr val="C00000"/>
                </a:solidFill>
                <a:latin typeface="Andale Mono" panose="020B0509000000000004" pitchFamily="49" charset="0"/>
              </a:rPr>
              <a:t>MAB.ipynb</a:t>
            </a:r>
            <a:endParaRPr lang="en-US" dirty="0">
              <a:solidFill>
                <a:srgbClr val="C00000"/>
              </a:solidFill>
              <a:latin typeface="Andale Mono" panose="020B0509000000000004" pitchFamily="49" charset="0"/>
            </a:endParaRPr>
          </a:p>
          <a:p>
            <a:r>
              <a:rPr lang="en-US" dirty="0"/>
              <a:t>Click the “Open in </a:t>
            </a:r>
            <a:r>
              <a:rPr lang="en-US" dirty="0" err="1"/>
              <a:t>Colab</a:t>
            </a:r>
            <a:r>
              <a:rPr lang="en-US" dirty="0"/>
              <a:t>” button: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Follow the directions in the notebook to make your own copy</a:t>
            </a:r>
          </a:p>
          <a:p>
            <a:r>
              <a:rPr lang="en-US" dirty="0"/>
              <a:t>Work through the notebook at your own 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6CF73B-66D1-E4DE-8349-0D7082C8D720}"/>
              </a:ext>
            </a:extLst>
          </p:cNvPr>
          <p:cNvGrpSpPr/>
          <p:nvPr/>
        </p:nvGrpSpPr>
        <p:grpSpPr>
          <a:xfrm>
            <a:off x="2334985" y="2699877"/>
            <a:ext cx="3755571" cy="1338173"/>
            <a:chOff x="1338943" y="2871327"/>
            <a:chExt cx="3755571" cy="1338173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E4E50FB-9967-2FFD-05CF-E787A2D8B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6143" y="2871327"/>
              <a:ext cx="3298371" cy="133817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D2F97A-18FE-06E7-A136-1203DA9F3CF0}"/>
                </a:ext>
              </a:extLst>
            </p:cNvPr>
            <p:cNvCxnSpPr/>
            <p:nvPr/>
          </p:nvCxnSpPr>
          <p:spPr>
            <a:xfrm flipV="1">
              <a:off x="1338943" y="3020786"/>
              <a:ext cx="457200" cy="25309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52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3AB78-09FD-FD49-B0CA-45A5263B251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7676E-0483-2643-AFCD-D938354DED53}"/>
              </a:ext>
            </a:extLst>
          </p:cNvPr>
          <p:cNvSpPr/>
          <p:nvPr/>
        </p:nvSpPr>
        <p:spPr>
          <a:xfrm>
            <a:off x="1" y="0"/>
            <a:ext cx="9133937" cy="5143500"/>
          </a:xfrm>
          <a:prstGeom prst="rect">
            <a:avLst/>
          </a:prstGeom>
          <a:solidFill>
            <a:schemeClr val="accent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A486C4-F224-F540-B642-1A1B6FFE1AF1}"/>
              </a:ext>
            </a:extLst>
          </p:cNvPr>
          <p:cNvSpPr/>
          <p:nvPr/>
        </p:nvSpPr>
        <p:spPr>
          <a:xfrm>
            <a:off x="0" y="264611"/>
            <a:ext cx="9144000" cy="51435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D6EB50-E7B7-7F47-87A7-C40F8264C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7" r="11569" b="-1"/>
          <a:stretch/>
        </p:blipFill>
        <p:spPr>
          <a:xfrm>
            <a:off x="-17215" y="1"/>
            <a:ext cx="3925874" cy="4657964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ADD2C-0200-344B-9923-233FCF07A990}"/>
              </a:ext>
            </a:extLst>
          </p:cNvPr>
          <p:cNvSpPr txBox="1"/>
          <p:nvPr/>
        </p:nvSpPr>
        <p:spPr>
          <a:xfrm>
            <a:off x="4331895" y="1233356"/>
            <a:ext cx="43784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larry.snyder@lehigh.edu</a:t>
            </a: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coral.ise.lehigh.edu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Supported in part by NSF grants NSF:CCF:1618717, NSF:CMMI:1663256, NSF:CCF:1740796, and XSEDE:DDM180004.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89533"/>
      </p:ext>
    </p:extLst>
  </p:cSld>
  <p:clrMapOvr>
    <a:masterClrMapping/>
  </p:clrMapOvr>
</p:sld>
</file>

<file path=ppt/theme/theme1.xml><?xml version="1.0" encoding="utf-8"?>
<a:theme xmlns:a="http://schemas.openxmlformats.org/drawingml/2006/main" name="LU Presentation Template: Version 2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7530</TotalTime>
  <Words>470</Words>
  <Application>Microsoft Macintosh PowerPoint</Application>
  <PresentationFormat>On-screen Show (16:9)</PresentationFormat>
  <Paragraphs>68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Cambria Math</vt:lpstr>
      <vt:lpstr>Arial</vt:lpstr>
      <vt:lpstr>Andale Mono</vt:lpstr>
      <vt:lpstr>Proxima Nova</vt:lpstr>
      <vt:lpstr>Tahoma</vt:lpstr>
      <vt:lpstr>CMU Typewriter Text</vt:lpstr>
      <vt:lpstr>Georgia</vt:lpstr>
      <vt:lpstr>Merriweather</vt:lpstr>
      <vt:lpstr>LU Presentation Template: Version 2</vt:lpstr>
      <vt:lpstr>Reinforcement Learning for Inventory Optimization</vt:lpstr>
      <vt:lpstr>The Newsvendor Problem as a Multi-Armed Bandit</vt:lpstr>
      <vt:lpstr>Multi-armed bandits (MAB)</vt:lpstr>
      <vt:lpstr>MAB: Choosing an action</vt:lpstr>
      <vt:lpstr>ϵ-Greedy algorithm</vt:lpstr>
      <vt:lpstr>The newsvendor problem as an MAB</vt:lpstr>
      <vt:lpstr>The newsvendor problem as an MAB</vt:lpstr>
      <vt:lpstr>Coding time!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Larry Snyder</cp:lastModifiedBy>
  <cp:revision>108</cp:revision>
  <dcterms:modified xsi:type="dcterms:W3CDTF">2022-08-16T14:33:56Z</dcterms:modified>
</cp:coreProperties>
</file>